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Proxima Nova"/>
      <p:regular r:id="rId24"/>
      <p:bold r:id="rId25"/>
      <p:italic r:id="rId26"/>
      <p:boldItalic r:id="rId27"/>
    </p:embeddedFont>
    <p:embeddedFont>
      <p:font typeface="Alfa Slab On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roximaNova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roximaNova-italic.fntdata"/><Relationship Id="rId25" Type="http://schemas.openxmlformats.org/officeDocument/2006/relationships/font" Target="fonts/ProximaNova-bold.fntdata"/><Relationship Id="rId28" Type="http://schemas.openxmlformats.org/officeDocument/2006/relationships/font" Target="fonts/AlfaSlabOne-regular.fntdata"/><Relationship Id="rId27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37567e4f1f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37567e4f1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37567e4f1f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37567e4f1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37567e4f1f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37567e4f1f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37567e4f1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37567e4f1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37567e4f1f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37567e4f1f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37567e4f1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37567e4f1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37567e4f1f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37567e4f1f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37567e4f1f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37567e4f1f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37567e4f1f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37567e4f1f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37567e4f1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37567e4f1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37567e4f1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37567e4f1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37567e4f1f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37567e4f1f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37567e4f1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37567e4f1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37567e4f1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37567e4f1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37567e4f1f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37567e4f1f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37567e4f1f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37567e4f1f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37567e4f1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37567e4f1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36725"/>
            <a:ext cx="8520600" cy="10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Cloud Computing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4409998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Mario Ventura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0325" y="1552826"/>
            <a:ext cx="4123350" cy="298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Tipos de Cloud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2300"/>
              <a:t>IT COMO SERVICIO</a:t>
            </a:r>
            <a:endParaRPr b="1" sz="23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000"/>
              <a:t>¿Qué tipo de servicios?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Tipos de Cloud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b="1" lang="es" sz="1900"/>
              <a:t>SaaS:</a:t>
            </a:r>
            <a:r>
              <a:rPr lang="es" sz="1900"/>
              <a:t> Software as a Service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b="1" lang="es" sz="1900"/>
              <a:t>PaaS:</a:t>
            </a:r>
            <a:r>
              <a:rPr lang="es" sz="1900"/>
              <a:t> Platform as a Service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b="1" lang="es" sz="1900"/>
              <a:t>I</a:t>
            </a:r>
            <a:r>
              <a:rPr b="1" lang="es" sz="1900"/>
              <a:t>aaS:</a:t>
            </a:r>
            <a:r>
              <a:rPr lang="es" sz="1900"/>
              <a:t> Infrastructure as a Service</a:t>
            </a:r>
            <a:endParaRPr sz="1900"/>
          </a:p>
        </p:txBody>
      </p:sp>
      <p:pic>
        <p:nvPicPr>
          <p:cNvPr id="126" name="Google Shape;126;p23"/>
          <p:cNvPicPr preferRelativeResize="0"/>
          <p:nvPr/>
        </p:nvPicPr>
        <p:blipFill rotWithShape="1">
          <a:blip r:embed="rId3">
            <a:alphaModFix/>
          </a:blip>
          <a:srcRect b="22330" l="0" r="0" t="0"/>
          <a:stretch/>
        </p:blipFill>
        <p:spPr>
          <a:xfrm>
            <a:off x="5224825" y="1737050"/>
            <a:ext cx="3226600" cy="270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Tipos de Cloud: IaaS, PaaS, SaaS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900"/>
              <a:t> </a:t>
            </a:r>
            <a:endParaRPr sz="1900"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6088" y="1132912"/>
            <a:ext cx="6131827" cy="391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Tipos de Cloud: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/>
              <a:t>XaaS</a:t>
            </a:r>
            <a:endParaRPr b="1" sz="25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900"/>
              <a:t>TODO como servicio</a:t>
            </a:r>
            <a:r>
              <a:rPr lang="es" sz="1900"/>
              <a:t> </a:t>
            </a:r>
            <a:endParaRPr sz="1900"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6975" y="2369200"/>
            <a:ext cx="2770050" cy="248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Rendimiento del Cloud: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/>
              <a:t>Métricas:</a:t>
            </a:r>
            <a:endParaRPr b="1" sz="2300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AutoNum type="arabicPeriod"/>
            </a:pPr>
            <a:r>
              <a:rPr lang="es" sz="1900"/>
              <a:t>Tiempo de respuesta.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s" sz="1900"/>
              <a:t>Throughput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s" sz="1900"/>
              <a:t>Latencia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s" sz="1900"/>
              <a:t>Tiempo de ejecución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s" sz="1900"/>
              <a:t>Elasticidad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s" sz="1900"/>
              <a:t>…</a:t>
            </a:r>
            <a:endParaRPr sz="1900"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1800" y="2467750"/>
            <a:ext cx="2430500" cy="24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Rendimiento del Cloud: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/>
              <a:t>Métricas:</a:t>
            </a:r>
            <a:endParaRPr b="1" sz="2300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AutoNum type="arabicPeriod"/>
            </a:pPr>
            <a:r>
              <a:rPr lang="es" sz="1900"/>
              <a:t>Tiempo de respuesta.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s" sz="1900"/>
              <a:t>Throughput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s" sz="1900"/>
              <a:t>Latencia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s" sz="1900"/>
              <a:t>Tiempo de ejecución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b="1" lang="es" sz="1900"/>
              <a:t>Elasticidad: Altamente relacionada con el coste</a:t>
            </a:r>
            <a:endParaRPr b="1"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s" sz="1900"/>
              <a:t>…</a:t>
            </a:r>
            <a:endParaRPr sz="1900"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1800" y="2467750"/>
            <a:ext cx="2430500" cy="24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Rendimiento del Cloud: Elasticidad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/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2300"/>
              <a:t>ELASTICIDAD:</a:t>
            </a:r>
            <a:endParaRPr b="1" sz="230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100"/>
              <a:t>“Usar 1000 servers durante 1 hora cuesta lo mismo que 1 servidor durante 1000 horas”</a:t>
            </a:r>
            <a:endParaRPr sz="1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Modelos de Cloud</a:t>
            </a:r>
            <a:endParaRPr/>
          </a:p>
        </p:txBody>
      </p:sp>
      <p:sp>
        <p:nvSpPr>
          <p:cNvPr id="166" name="Google Shape;166;p29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/>
              <a:t>Público:</a:t>
            </a:r>
            <a:r>
              <a:rPr lang="es" sz="1900"/>
              <a:t> Recursos disponibles a cualquier usuario (AWS)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900"/>
              <a:t>Privado:</a:t>
            </a:r>
            <a:r>
              <a:rPr lang="es" sz="1900"/>
              <a:t> Exclusivo para una organización (IBM)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900"/>
              <a:t>Híbrido:</a:t>
            </a:r>
            <a:r>
              <a:rPr lang="es" sz="1900"/>
              <a:t> Mezcla de clouds públicos y privados</a:t>
            </a:r>
            <a:endParaRPr sz="1900"/>
          </a:p>
        </p:txBody>
      </p:sp>
      <p:pic>
        <p:nvPicPr>
          <p:cNvPr id="167" name="Google Shape;16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4650" y="3147900"/>
            <a:ext cx="6034700" cy="150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Escenarios del Cloud</a:t>
            </a:r>
            <a:endParaRPr/>
          </a:p>
        </p:txBody>
      </p:sp>
      <p:sp>
        <p:nvSpPr>
          <p:cNvPr id="173" name="Google Shape;173;p30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/>
              <a:t>El cloud no siempre es de utilidad</a:t>
            </a:r>
            <a:endParaRPr b="1" sz="19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Aplicaciones con necesidades en tiempo real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Aplicaciones con datos confidenciales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Manejo de escenarios críticos</a:t>
            </a:r>
            <a:endParaRPr/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5175" y="257175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841950" y="1282950"/>
            <a:ext cx="7460100" cy="15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/>
              <a:t>"Computation may someday be organized as a public utility."</a:t>
            </a:r>
            <a:endParaRPr b="1" sz="19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900"/>
              <a:t>- John McCarthy, 1961.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6388" y="2683625"/>
            <a:ext cx="1971225" cy="245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284700" y="1185075"/>
            <a:ext cx="8574600" cy="35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/>
              <a:t>Con el paso de los años, se aprecian </a:t>
            </a:r>
            <a:r>
              <a:rPr b="1" lang="es" sz="1900"/>
              <a:t>grandes saltos tecnológicos</a:t>
            </a:r>
            <a:r>
              <a:rPr lang="es" sz="1900"/>
              <a:t>.</a:t>
            </a:r>
            <a:endParaRPr sz="1900"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900"/>
              <a:t>Desde mainframes hasta data centers de grandes dimensiones</a:t>
            </a:r>
            <a:endParaRPr sz="1900"/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Introducción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0700" y="2376024"/>
            <a:ext cx="4217677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6747" y="2342775"/>
            <a:ext cx="1643674" cy="263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¿Qué es cloud computing?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228575"/>
            <a:ext cx="8520600" cy="3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/>
              <a:t>Computación </a:t>
            </a:r>
            <a:r>
              <a:rPr b="1" lang="es" sz="1900"/>
              <a:t>a través de internet. 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900"/>
              <a:t>Se ofrecen servicios informáticos de distintos tipos a través de la red.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8700" y="2435275"/>
            <a:ext cx="213360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¿Qué es cloud computing?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/>
              <a:t>Computación </a:t>
            </a:r>
            <a:r>
              <a:rPr b="1" lang="es" sz="1900"/>
              <a:t>a través de internet. 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900"/>
              <a:t>Se ofrecen servicios informáticos de distintos tipos a través de la red.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900"/>
              <a:t>IT como servicio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900"/>
              <a:t>Uso principal: </a:t>
            </a:r>
            <a:r>
              <a:rPr b="1" lang="es" sz="1900"/>
              <a:t>IA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Con las facilidades que ofrece la </a:t>
            </a:r>
            <a:r>
              <a:rPr lang="es"/>
              <a:t>supercomputación</a:t>
            </a:r>
            <a:r>
              <a:rPr lang="es"/>
              <a:t>.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8700" y="2435275"/>
            <a:ext cx="213360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Características del Cloud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Escalabilidad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Disponibilidad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Seguridad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Coste acorde a recursos usados</a:t>
            </a:r>
            <a:endParaRPr sz="1900"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5875" y="2207550"/>
            <a:ext cx="2935950" cy="293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Características del Cloud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s" sz="1900"/>
              <a:t>Escalabilidad orientada al procesamiento extremo</a:t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Disponibilidad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Seguridad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Coste acorde a recursos usados</a:t>
            </a:r>
            <a:endParaRPr sz="1900"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5875" y="2207550"/>
            <a:ext cx="2935950" cy="293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Tipos de Cloud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2300"/>
              <a:t>IT COMO SERVICIO</a:t>
            </a:r>
            <a:endParaRPr sz="2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/>
              <a:t>Tipos de Cloud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228575"/>
            <a:ext cx="8520600" cy="3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2300"/>
              <a:t>IT COMO SERVICIO</a:t>
            </a:r>
            <a:endParaRPr b="1" sz="23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000"/>
              <a:t>Cambio en la forma de consumo, entrega y arquitectura de servicios IT</a:t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